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3"/>
    <p:sldMasterId id="2147483663" r:id="rId4"/>
    <p:sldMasterId id="2147483666" r:id="rId5"/>
  </p:sldMasterIdLst>
  <p:notesMasterIdLst>
    <p:notesMasterId r:id="rId8"/>
  </p:notesMasterIdLst>
  <p:sldIdLst>
    <p:sldId id="262" r:id="rId6"/>
    <p:sldId id="257" r:id="rId7"/>
    <p:sldId id="263" r:id="rId9"/>
    <p:sldId id="264" r:id="rId10"/>
    <p:sldId id="260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各位来宾，首先我们来看产业发展机会。这一页汇总了我们在综合开发、先进制造、文旅消费、乡村振兴以及城市更新等多个领域的重点项目。从国家级物流枢纽到网红打卡地，从现代农业示范到历史建筑活化，我们提供了丰富多样的投资机会。每个项目都明确了机会场景和联系方式，方便大家深入了解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各位来宾，首先我们来看产业发展机会。这一页汇总了我们在综合开发、先进制造、文旅消费、乡村振兴以及城市更新等多个领域的重点项目。从国家级物流枢纽到网红打卡地，从现代农业示范到历史建筑活化，我们提供了丰富多样的投资机会。每个项目都明确了机会场景和联系方式，方便大家深入了解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各位来宾，首先我们来看产业发展机会。这一页汇总了我们在综合开发、先进制造、文旅消费、乡村振兴以及城市更新等多个领域的重点项目。从国家级物流枢纽到网红打卡地，从现代农业示范到历史建筑活化，我们提供了丰富多样的投资机会。每个项目都明确了机会场景和联系方式，方便大家深入了解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最后，我们来看城市开发机会。这一页涵盖了城市空间重构与品质提升的广阔机遇，包括片区综合开发、商业与住宅开发、文旅与公共设施建设以及TOD与生态项目。我们寻求具备实力和远见的合作伙伴，共同参与城市建设，提升城市功能与形象。这些项目不仅有商业价值，更有巨大的社会价值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竖排标题与文本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39" name="Shape 37"/>
          <p:cNvSpPr txBox="1"/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41" name="Shape 39"/>
          <p:cNvSpPr txBox="1"/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Shape 3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9" name="Shape 4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0" name="Shape 5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-635" y="3773805"/>
            <a:ext cx="12192635" cy="30841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33115" y="3296920"/>
            <a:ext cx="5963285" cy="3879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 b="1">
                <a:solidFill>
                  <a:srgbClr val="245A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</a:t>
            </a:r>
            <a:r>
              <a:rPr lang="en-US" altLang="zh-CN" sz="1400" b="1">
                <a:solidFill>
                  <a:srgbClr val="245A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zh-CN" altLang="en-US" sz="1400" b="1">
                <a:solidFill>
                  <a:srgbClr val="245A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沙坪坝</a:t>
            </a:r>
            <a:r>
              <a:rPr lang="en-US" altLang="zh-CN" sz="1400" b="1">
                <a:solidFill>
                  <a:srgbClr val="245A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2026</a:t>
            </a:r>
            <a:r>
              <a:rPr lang="zh-CN" altLang="en-US" sz="1400" b="1">
                <a:solidFill>
                  <a:srgbClr val="245A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1400" b="1">
                <a:solidFill>
                  <a:srgbClr val="245A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1400" b="1">
                <a:solidFill>
                  <a:srgbClr val="245A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400" b="1">
                <a:solidFill>
                  <a:srgbClr val="245A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April 2026 SHAPINGBA</a:t>
            </a:r>
            <a:r>
              <a:rPr lang="en-US" altLang="zh-CN" sz="1400" b="1">
                <a:solidFill>
                  <a:srgbClr val="245A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，CHINA </a:t>
            </a:r>
            <a:endParaRPr lang="en-US" altLang="zh-CN" sz="1400" b="1">
              <a:solidFill>
                <a:srgbClr val="245A9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250565" y="2376170"/>
            <a:ext cx="5690870" cy="1130935"/>
            <a:chOff x="7854" y="2521"/>
            <a:chExt cx="8007" cy="1324"/>
          </a:xfrm>
        </p:grpSpPr>
        <p:pic>
          <p:nvPicPr>
            <p:cNvPr id="5" name="图片 4" descr="画册23.8.13333"/>
            <p:cNvPicPr>
              <a:picLocks noChangeAspect="1"/>
            </p:cNvPicPr>
            <p:nvPr/>
          </p:nvPicPr>
          <p:blipFill>
            <a:blip r:embed="rId2"/>
            <a:srcRect l="26170" b="18177"/>
            <a:stretch>
              <a:fillRect/>
            </a:stretch>
          </p:blipFill>
          <p:spPr>
            <a:xfrm>
              <a:off x="10451" y="2521"/>
              <a:ext cx="5411" cy="1325"/>
            </a:xfrm>
            <a:prstGeom prst="rect">
              <a:avLst/>
            </a:prstGeom>
          </p:spPr>
        </p:pic>
        <p:pic>
          <p:nvPicPr>
            <p:cNvPr id="7" name="图片 6" descr="沙坪坝LOGO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54" y="2613"/>
              <a:ext cx="2627" cy="8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664210" y="19177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zh-CN" altLang="en-US" sz="3200" b="1" i="0" u="none" strike="noStrike">
                <a:solidFill>
                  <a:srgbClr val="00529B"/>
                </a:solidFill>
                <a:latin typeface="微软雅黑" panose="020B0503020204020204" charset="-122"/>
                <a:ea typeface="微软雅黑" panose="020B0503020204020204" charset="-122"/>
                <a:cs typeface="Noto Sans SC"/>
                <a:sym typeface="Noto Sans SC"/>
              </a:rPr>
              <a:t>一、</a:t>
            </a:r>
            <a:r>
              <a:rPr lang="en-US" sz="3200" b="1" i="0" u="none" strike="noStrike">
                <a:solidFill>
                  <a:srgbClr val="00529B"/>
                </a:solidFill>
                <a:latin typeface="微软雅黑" panose="020B0503020204020204" charset="-122"/>
                <a:ea typeface="微软雅黑" panose="020B0503020204020204" charset="-122"/>
                <a:cs typeface="Noto Sans SC"/>
                <a:sym typeface="Noto Sans SC"/>
              </a:rPr>
              <a:t>产业</a:t>
            </a:r>
            <a:r>
              <a:rPr lang="zh-CN" sz="3200" b="1" i="0" u="none" strike="noStrike">
                <a:solidFill>
                  <a:srgbClr val="00529B"/>
                </a:solidFill>
                <a:latin typeface="微软雅黑" panose="020B0503020204020204" charset="-122"/>
                <a:ea typeface="微软雅黑" panose="020B0503020204020204" charset="-122"/>
                <a:cs typeface="Noto Sans SC"/>
                <a:sym typeface="Noto Sans SC"/>
              </a:rPr>
              <a:t>类（</a:t>
            </a:r>
            <a:r>
              <a:rPr lang="en-US" altLang="zh-CN" sz="3200" b="1" i="0" u="none" strike="noStrike">
                <a:solidFill>
                  <a:srgbClr val="00529B"/>
                </a:solidFill>
                <a:latin typeface="微软雅黑" panose="020B0503020204020204" charset="-122"/>
                <a:ea typeface="微软雅黑" panose="020B0503020204020204" charset="-122"/>
                <a:cs typeface="Noto Sans SC"/>
                <a:sym typeface="Noto Sans SC"/>
              </a:rPr>
              <a:t>20</a:t>
            </a:r>
            <a:r>
              <a:rPr lang="zh-CN" altLang="en-US" sz="3200" b="1" i="0" u="none" strike="noStrike">
                <a:solidFill>
                  <a:srgbClr val="00529B"/>
                </a:solidFill>
                <a:latin typeface="微软雅黑" panose="020B0503020204020204" charset="-122"/>
                <a:ea typeface="微软雅黑" panose="020B0503020204020204" charset="-122"/>
                <a:cs typeface="Noto Sans SC"/>
                <a:sym typeface="Noto Sans SC"/>
              </a:rPr>
              <a:t>个）</a:t>
            </a:r>
            <a:endParaRPr lang="zh-CN" altLang="en-US" sz="3200" b="1" i="0" u="none" strike="noStrike">
              <a:solidFill>
                <a:srgbClr val="00529B"/>
              </a:solidFill>
              <a:latin typeface="微软雅黑" panose="020B0503020204020204" charset="-122"/>
              <a:ea typeface="微软雅黑" panose="020B0503020204020204" charset="-122"/>
              <a:cs typeface="Noto Sans SC"/>
              <a:sym typeface="Noto Sans SC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545465" y="830580"/>
          <a:ext cx="10806430" cy="564896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62000"/>
                <a:gridCol w="3162300"/>
                <a:gridCol w="6882130"/>
              </a:tblGrid>
              <a:tr h="38354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序号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29B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项目名称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29B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机会场景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29B">
                        <a:alpha val="100000"/>
                      </a:srgbClr>
                    </a:solidFill>
                  </a:tcPr>
                </a:tc>
              </a:tr>
              <a:tr h="5080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  <a:sym typeface="Noto Sans SC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重庆国际物流枢纽园区建设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l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招引高端制造、新能源汽车、国际贸易、供应链金融、冷链物流、科创研发、商业运营等企业及社会资本，参与片区综合开发、产业导入、基础设施建设及运营管理。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</a:tr>
              <a:tr h="5080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  <a:sym typeface="Noto Sans SC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青凤科创城先进制造业集聚区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l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招引智能网联新能源汽车零部件、高端装备、生物医药、空天信息、摩托车等领域企业，以及产业园区开发运营、科创平台建设等社会资本，参与产业导入、高标准厂房建设及运营管理。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5080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  <a:sym typeface="Noto Sans SC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Noto Sans SC"/>
                        </a:rPr>
                        <a:t>重庆1949艺术街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l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重点引入品质餐饮、社交休闲空间、生活方式概念店、艺术策展空间、设计师品牌集合店等业态。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</a:tr>
              <a:tr h="5080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  <a:sym typeface="Noto Sans SC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土主片区农业综合生产示范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l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招引农业科技、乡村旅游、亲子研学、精品民宿企业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5080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  <a:sym typeface="Noto Sans SC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重庆特钢厂城市更新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l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招引设计产业、文创、娱乐、消费业态运营商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</a:tr>
              <a:tr h="5080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  <a:sym typeface="Noto Sans SC"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Noto Sans SC"/>
                        </a:rPr>
                        <a:t>佛罗伦萨小镇-重庆奥特莱斯扩建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l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招引高端零售、餐饮、娱乐品牌等企业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5080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  <a:sym typeface="Noto Sans SC"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传融星供应链服务综合体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l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招引酒店、公寓、办公、餐饮等配套企业。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</a:tr>
              <a:tr h="5080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  <a:sym typeface="Noto Sans SC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Noto Sans SC"/>
                        </a:rPr>
                        <a:t>光能·沙磁大健康产业园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l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Noto Sans SC"/>
                        </a:rPr>
                        <a:t>面向康复中心运营商、会展主办方、医疗仪器生产商、MCN机构等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5080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  <a:sym typeface="Noto Sans SC"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Noto Sans SC"/>
                        </a:rPr>
                        <a:t>中核·沙磁康养园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l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面向干细胞治疗、连锁机构运营、医疗器械检验检测投资商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</a:tr>
              <a:tr h="5080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  <a:sym typeface="Noto Sans SC"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华宇城购物中心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l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招引大体量生活超市、运动品牌旗舰店、新能源概念店、屋顶花园、高品质调性餐饮、娱乐品牌等，打造网红主题街区、一站式亲子消费和体验空间、全城最大户外婚礼沉浸式场景等。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664210" y="20066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l">
              <a:lnSpc>
                <a:spcPct val="125000"/>
              </a:lnSpc>
              <a:buSzTx/>
              <a:defRPr/>
            </a:pPr>
            <a:r>
              <a:rPr lang="en-US" sz="3200" b="1" i="0" u="none" strike="noStrike">
                <a:solidFill>
                  <a:srgbClr val="00529B"/>
                </a:solidFill>
                <a:latin typeface="微软雅黑" panose="020B0503020204020204" charset="-122"/>
                <a:ea typeface="微软雅黑" panose="020B0503020204020204" charset="-122"/>
                <a:cs typeface="Noto Sans SC"/>
                <a:sym typeface="Noto Sans SC"/>
              </a:rPr>
              <a:t>一、产业类</a:t>
            </a:r>
            <a:r>
              <a:rPr lang="zh-CN" sz="3200" b="1">
                <a:solidFill>
                  <a:srgbClr val="00529B"/>
                </a:solidFill>
                <a:latin typeface="微软雅黑" panose="020B0503020204020204" charset="-122"/>
                <a:ea typeface="微软雅黑" panose="020B0503020204020204" charset="-122"/>
                <a:cs typeface="Noto Sans SC"/>
                <a:sym typeface="Noto Sans SC"/>
              </a:rPr>
              <a:t>（</a:t>
            </a:r>
            <a:r>
              <a:rPr lang="en-US" altLang="zh-CN" sz="3200" b="1">
                <a:solidFill>
                  <a:srgbClr val="00529B"/>
                </a:solidFill>
                <a:latin typeface="微软雅黑" panose="020B0503020204020204" charset="-122"/>
                <a:ea typeface="微软雅黑" panose="020B0503020204020204" charset="-122"/>
                <a:cs typeface="Noto Sans SC"/>
                <a:sym typeface="Noto Sans SC"/>
              </a:rPr>
              <a:t>20</a:t>
            </a:r>
            <a:r>
              <a:rPr lang="zh-CN" altLang="en-US" sz="3200" b="1">
                <a:solidFill>
                  <a:srgbClr val="00529B"/>
                </a:solidFill>
                <a:latin typeface="微软雅黑" panose="020B0503020204020204" charset="-122"/>
                <a:ea typeface="微软雅黑" panose="020B0503020204020204" charset="-122"/>
                <a:cs typeface="Noto Sans SC"/>
                <a:sym typeface="Noto Sans SC"/>
              </a:rPr>
              <a:t>个）</a:t>
            </a:r>
            <a:endParaRPr lang="en-US" sz="3200" b="1" i="0" u="none" strike="noStrike">
              <a:solidFill>
                <a:srgbClr val="00529B"/>
              </a:solidFill>
              <a:latin typeface="微软雅黑" panose="020B0503020204020204" charset="-122"/>
              <a:ea typeface="微软雅黑" panose="020B0503020204020204" charset="-122"/>
              <a:cs typeface="Noto Sans SC"/>
              <a:sym typeface="Noto Sans SC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545465" y="897255"/>
          <a:ext cx="10806430" cy="553593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62000"/>
                <a:gridCol w="3162300"/>
                <a:gridCol w="6882130"/>
              </a:tblGrid>
              <a:tr h="37338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序号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29B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项目名称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29B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机会场景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29B">
                        <a:alpha val="100000"/>
                      </a:srgbClr>
                    </a:solidFill>
                  </a:tcPr>
                </a:tc>
              </a:tr>
              <a:tr h="508000">
                <a:tc>
                  <a:txBody>
                    <a:bodyPr rtlCol="0"/>
                    <a:lstStyle/>
                    <a:p>
                      <a:pPr algn="ctr">
                        <a:lnSpc>
                          <a:spcPct val="100000"/>
                        </a:lnSpc>
                        <a:buSzTx/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11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ct val="100000"/>
                        </a:lnSpc>
                        <a:buSzTx/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沙磁巷复合型文旅消费街区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algn="l">
                        <a:lnSpc>
                          <a:spcPct val="100000"/>
                        </a:lnSpc>
                        <a:buSzTx/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招引非遗大师工作室、文化IP首店特色餐饮、医美抗衰、健康管理、运动休闲等品牌机构、亲子游乐、素质教育、文创手作、品牌连锁商超、便民服务等业态。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</a:tr>
              <a:tr h="508000">
                <a:tc>
                  <a:txBody>
                    <a:bodyPr rtlCol="0"/>
                    <a:lstStyle/>
                    <a:p>
                      <a:pPr algn="ctr">
                        <a:lnSpc>
                          <a:spcPct val="100000"/>
                        </a:lnSpc>
                        <a:buSzTx/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ct val="100000"/>
                        </a:lnSpc>
                        <a:buSzTx/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凤凰山文创产业园1号楼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algn="l">
                        <a:lnSpc>
                          <a:spcPct val="100000"/>
                        </a:lnSpc>
                        <a:buSzTx/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招引文旅综合体运营商。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508000">
                <a:tc>
                  <a:txBody>
                    <a:bodyPr rtlCol="0"/>
                    <a:lstStyle/>
                    <a:p>
                      <a:pPr algn="ctr">
                        <a:lnSpc>
                          <a:spcPct val="100000"/>
                        </a:lnSpc>
                        <a:buSzTx/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ct val="100000"/>
                        </a:lnSpc>
                        <a:buSzTx/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模范村人防科技公园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algn="l">
                        <a:lnSpc>
                          <a:spcPct val="100000"/>
                        </a:lnSpc>
                        <a:buSzTx/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招引社会企业运营地下商超、停车场，公园植入人防科普、户内外消费临时空间，参与运营、维护、管理。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</a:tr>
              <a:tr h="508000">
                <a:tc>
                  <a:txBody>
                    <a:bodyPr rtlCol="0"/>
                    <a:lstStyle/>
                    <a:p>
                      <a:pPr algn="ctr">
                        <a:lnSpc>
                          <a:spcPct val="100000"/>
                        </a:lnSpc>
                        <a:buSzTx/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ct val="100000"/>
                        </a:lnSpc>
                        <a:buSzTx/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东原ARC2.5创意园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algn="l">
                        <a:lnSpc>
                          <a:spcPct val="100000"/>
                        </a:lnSpc>
                        <a:buSzTx/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招引咨询服务、科技创新、教育培训、文化创意、数字经济、总部经济等相关企业。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518160">
                <a:tc>
                  <a:txBody>
                    <a:bodyPr rtlCol="0"/>
                    <a:lstStyle/>
                    <a:p>
                      <a:pPr algn="ctr">
                        <a:lnSpc>
                          <a:spcPct val="100000"/>
                        </a:lnSpc>
                        <a:buSzTx/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ct val="100000"/>
                        </a:lnSpc>
                        <a:buSzTx/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环球汽车中心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algn="l">
                        <a:lnSpc>
                          <a:spcPct val="100000"/>
                        </a:lnSpc>
                        <a:buSzTx/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招引新能源汽车品牌商、餐饮、儿童休闲娱乐、高端智能家居等业态。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</a:tr>
              <a:tr h="537210">
                <a:tc>
                  <a:txBody>
                    <a:bodyPr rtlCol="0"/>
                    <a:lstStyle/>
                    <a:p>
                      <a:pPr algn="ctr">
                        <a:lnSpc>
                          <a:spcPct val="100000"/>
                        </a:lnSpc>
                        <a:buSzTx/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ct val="100000"/>
                        </a:lnSpc>
                        <a:buSzTx/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陆港智造城片区建设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algn="l">
                        <a:lnSpc>
                          <a:spcPct val="100000"/>
                        </a:lnSpc>
                        <a:buSzTx/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招引医药、医疗器械生产和研发企业及医药物流流通企业。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508000">
                <a:tc>
                  <a:txBody>
                    <a:bodyPr rtlCol="0"/>
                    <a:lstStyle/>
                    <a:p>
                      <a:pPr algn="ctr">
                        <a:lnSpc>
                          <a:spcPct val="100000"/>
                        </a:lnSpc>
                        <a:buSzTx/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ct val="100000"/>
                        </a:lnSpc>
                        <a:buSzTx/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中包7层线科创园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algn="l">
                        <a:lnSpc>
                          <a:spcPct val="100000"/>
                        </a:lnSpc>
                        <a:buSzTx/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招引包装设计、文创、研学、博物馆运营企业。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</a:tr>
              <a:tr h="508000">
                <a:tc>
                  <a:txBody>
                    <a:bodyPr rtlCol="0"/>
                    <a:lstStyle/>
                    <a:p>
                      <a:pPr algn="ctr">
                        <a:lnSpc>
                          <a:spcPct val="100000"/>
                        </a:lnSpc>
                        <a:buSzTx/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ct val="100000"/>
                        </a:lnSpc>
                        <a:buSzTx/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旭辰怡康大健康产业项目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algn="l">
                        <a:lnSpc>
                          <a:spcPct val="100000"/>
                        </a:lnSpc>
                        <a:buSzTx/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招引医疗、养老、办公、大健康等业态。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508000">
                <a:tc>
                  <a:txBody>
                    <a:bodyPr rtlCol="0"/>
                    <a:lstStyle/>
                    <a:p>
                      <a:pPr algn="ctr">
                        <a:lnSpc>
                          <a:spcPct val="100000"/>
                        </a:lnSpc>
                        <a:buSzTx/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19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ct val="100000"/>
                        </a:lnSpc>
                        <a:buSzTx/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中梁歌乐片区乡村振兴示范区建设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algn="l">
                        <a:lnSpc>
                          <a:spcPct val="100000"/>
                        </a:lnSpc>
                        <a:buSzTx/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招引农文旅综合运营、精品民宿、乡村研学基地开发等企业。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</a:tr>
              <a:tr h="508000">
                <a:tc>
                  <a:txBody>
                    <a:bodyPr rtlCol="0"/>
                    <a:lstStyle/>
                    <a:p>
                      <a:pPr algn="ctr">
                        <a:lnSpc>
                          <a:spcPct val="100000"/>
                        </a:lnSpc>
                        <a:buSzTx/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ct val="100000"/>
                        </a:lnSpc>
                        <a:buSzTx/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禹王宫文化商业运营项目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algn="l">
                        <a:lnSpc>
                          <a:spcPct val="100000"/>
                        </a:lnSpc>
                        <a:buSzTx/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引入高端会所、精品商业、文化主题民宿等业态。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664210" y="153035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l">
              <a:lnSpc>
                <a:spcPct val="125000"/>
              </a:lnSpc>
              <a:buSzTx/>
              <a:defRPr/>
            </a:pPr>
            <a:r>
              <a:rPr lang="en-US" sz="3200" b="1" i="0" u="none" strike="noStrike">
                <a:solidFill>
                  <a:srgbClr val="00529B"/>
                </a:solidFill>
                <a:latin typeface="微软雅黑" panose="020B0503020204020204" charset="-122"/>
                <a:ea typeface="微软雅黑" panose="020B0503020204020204" charset="-122"/>
                <a:cs typeface="Noto Sans SC"/>
                <a:sym typeface="Noto Sans SC"/>
              </a:rPr>
              <a:t>二、创新类</a:t>
            </a:r>
            <a:r>
              <a:rPr lang="zh-CN" sz="3200" b="1">
                <a:solidFill>
                  <a:srgbClr val="00529B"/>
                </a:solidFill>
                <a:latin typeface="微软雅黑" panose="020B0503020204020204" charset="-122"/>
                <a:ea typeface="微软雅黑" panose="020B0503020204020204" charset="-122"/>
                <a:cs typeface="Noto Sans SC"/>
                <a:sym typeface="Noto Sans SC"/>
              </a:rPr>
              <a:t>（</a:t>
            </a:r>
            <a:r>
              <a:rPr lang="en-US" altLang="zh-CN" sz="3200" b="1">
                <a:solidFill>
                  <a:srgbClr val="00529B"/>
                </a:solidFill>
                <a:latin typeface="微软雅黑" panose="020B0503020204020204" charset="-122"/>
                <a:ea typeface="微软雅黑" panose="020B0503020204020204" charset="-122"/>
                <a:cs typeface="Noto Sans SC"/>
                <a:sym typeface="Noto Sans SC"/>
              </a:rPr>
              <a:t>10</a:t>
            </a:r>
            <a:r>
              <a:rPr lang="zh-CN" altLang="en-US" sz="3200" b="1">
                <a:solidFill>
                  <a:srgbClr val="00529B"/>
                </a:solidFill>
                <a:latin typeface="微软雅黑" panose="020B0503020204020204" charset="-122"/>
                <a:ea typeface="微软雅黑" panose="020B0503020204020204" charset="-122"/>
                <a:cs typeface="Noto Sans SC"/>
                <a:sym typeface="Noto Sans SC"/>
              </a:rPr>
              <a:t>个）</a:t>
            </a:r>
            <a:endParaRPr lang="en-US" sz="3200" b="1" i="0" u="none" strike="noStrike">
              <a:solidFill>
                <a:srgbClr val="00529B"/>
              </a:solidFill>
              <a:latin typeface="微软雅黑" panose="020B0503020204020204" charset="-122"/>
              <a:ea typeface="微软雅黑" panose="020B0503020204020204" charset="-122"/>
              <a:cs typeface="Noto Sans SC"/>
              <a:sym typeface="Noto Sans SC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545465" y="849630"/>
          <a:ext cx="11066780" cy="570865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80415"/>
                <a:gridCol w="3348990"/>
                <a:gridCol w="6937375"/>
              </a:tblGrid>
              <a:tr h="38608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序号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29B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项目名称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29B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机会场景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29B">
                        <a:alpha val="100000"/>
                      </a:srgbClr>
                    </a:solidFill>
                  </a:tcPr>
                </a:tc>
              </a:tr>
              <a:tr h="506095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  <a:sym typeface="Noto Sans SC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重庆大学科技园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l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引进智慧医疗装备、医疗设备元器件筛制、模块测试和装备试制企业</a:t>
                      </a:r>
                      <a:r>
                        <a:rPr lang="zh-CN" alt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。</a:t>
                      </a:r>
                      <a:endParaRPr lang="zh-CN" alt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</a:tr>
              <a:tr h="506095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  <a:sym typeface="Noto Sans SC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Noto Sans SC"/>
                        </a:rPr>
                        <a:t>创客港·未来科技园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l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引进生物医药、数字软件、新型材料、智能建造等企业</a:t>
                      </a:r>
                      <a:r>
                        <a:rPr lang="zh-CN" alt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。</a:t>
                      </a:r>
                      <a:endParaRPr lang="zh-CN" alt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56896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  <a:sym typeface="Noto Sans SC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华宇城生命科技园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l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引进临床研究、临床试验等专业技术服务机构，以及数字医疗、医疗器械、生物医药、高端医美等企业</a:t>
                      </a:r>
                      <a:r>
                        <a:rPr lang="zh-CN" alt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。</a:t>
                      </a:r>
                      <a:endParaRPr lang="zh-CN" alt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</a:tr>
              <a:tr h="506095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  <a:sym typeface="Noto Sans SC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首创创</a:t>
                      </a:r>
                      <a:r>
                        <a:rPr lang="zh-CN" alt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新</a:t>
                      </a: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中心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l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引进智能网联汽车、数字经济、制造服务业、产教融合、科技成果转化、人才培训服务等企业</a:t>
                      </a:r>
                      <a:r>
                        <a:rPr lang="zh-CN" alt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。</a:t>
                      </a:r>
                      <a:endParaRPr lang="zh-CN" alt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516255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  <a:sym typeface="Noto Sans SC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拾光格数字经济产业创新港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l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Noto Sans SC"/>
                        </a:rPr>
                        <a:t>引进数字创新 、 数字创意 、 数字传播 、 数字健康 、 数字商业等企业</a:t>
                      </a:r>
                      <a:r>
                        <a:rPr lang="zh-CN" alt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Noto Sans SC"/>
                        </a:rPr>
                        <a:t>。</a:t>
                      </a:r>
                      <a:endParaRPr lang="zh-CN" alt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</a:tr>
              <a:tr h="56896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  <a:sym typeface="Noto Sans SC"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重庆大学工业母机创新研究院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l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Noto Sans SC"/>
                        </a:rPr>
                        <a:t>引进高端齿轮/磨削机床、高性能工业母机、高端齿轮/磨削机床正向设计平台，齿轮/磨削机床测试与评价平台、齿轮性能测试平台等企业</a:t>
                      </a:r>
                      <a:r>
                        <a:rPr lang="zh-CN" alt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Noto Sans SC"/>
                        </a:rPr>
                        <a:t>。</a:t>
                      </a:r>
                      <a:endParaRPr lang="zh-CN" alt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56896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  <a:sym typeface="Noto Sans SC"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陆军军医大学器官智能生物制造工程研究中心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l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引进类器官构建、器官芯片设计开发、药物筛选模型建立、生物打印、组织工程产品、医疗器械大动物评价及相关医疗器械应用、生物产品制造等企业</a:t>
                      </a:r>
                      <a:r>
                        <a:rPr lang="zh-CN" alt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。</a:t>
                      </a:r>
                      <a:endParaRPr lang="zh-CN" alt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</a:tr>
              <a:tr h="56896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  <a:sym typeface="Noto Sans SC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原伦生物创新生物制品概念转化中试基地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l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Noto Sans SC"/>
                        </a:rPr>
                        <a:t>引进合成生物学与生物制造、先进治疗与医疗器械、生物材料与组织工程、AI驱动药物研发、数字健康与智能诊疗等企业</a:t>
                      </a:r>
                      <a:r>
                        <a:rPr lang="zh-CN" alt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Noto Sans SC"/>
                        </a:rPr>
                        <a:t>。</a:t>
                      </a:r>
                      <a:endParaRPr lang="zh-CN" alt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506095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  <a:sym typeface="Noto Sans SC"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Noto Sans SC"/>
                        </a:rPr>
                        <a:t>黄金湾·智谷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l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招引生物医药、化学药研发、国际贸易、高新技术企业</a:t>
                      </a:r>
                      <a:r>
                        <a:rPr lang="zh-CN" alt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。</a:t>
                      </a:r>
                      <a:endParaRPr lang="zh-CN" alt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A">
                        <a:alpha val="100000"/>
                      </a:srgbClr>
                    </a:solidFill>
                  </a:tcPr>
                </a:tc>
              </a:tr>
              <a:tr h="506095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  <a:sym typeface="Noto Sans SC"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zh-CN" alt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  <a:sym typeface="Noto Sans SC"/>
                        </a:rPr>
                        <a:t>小微企业创业楼</a:t>
                      </a:r>
                      <a:endParaRPr lang="zh-CN" alt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l">
                        <a:lnSpc>
                          <a:spcPct val="100000"/>
                        </a:lnSpc>
                        <a:defRPr/>
                      </a:pPr>
                      <a:r>
                        <a:rPr lang="zh-CN" alt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引进科技企业、创新创业团队。</a:t>
                      </a:r>
                      <a:endParaRPr lang="zh-CN" alt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508000" y="95250"/>
            <a:ext cx="508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l">
              <a:lnSpc>
                <a:spcPct val="125000"/>
              </a:lnSpc>
              <a:buSzTx/>
              <a:defRPr/>
            </a:pPr>
            <a:r>
              <a:rPr lang="en-US" sz="3200" b="1" i="0" u="none" strike="noStrike">
                <a:solidFill>
                  <a:srgbClr val="00529B"/>
                </a:solidFill>
                <a:latin typeface="微软雅黑" panose="020B0503020204020204" charset="-122"/>
                <a:ea typeface="微软雅黑" panose="020B0503020204020204" charset="-122"/>
                <a:cs typeface="Noto Sans SC"/>
                <a:sym typeface="Noto Sans SC"/>
              </a:rPr>
              <a:t>三、开发类</a:t>
            </a:r>
            <a:r>
              <a:rPr lang="zh-CN" sz="3200" b="1">
                <a:solidFill>
                  <a:srgbClr val="00529B"/>
                </a:solidFill>
                <a:latin typeface="微软雅黑" panose="020B0503020204020204" charset="-122"/>
                <a:ea typeface="微软雅黑" panose="020B0503020204020204" charset="-122"/>
                <a:cs typeface="Noto Sans SC"/>
                <a:sym typeface="Noto Sans SC"/>
              </a:rPr>
              <a:t>（</a:t>
            </a:r>
            <a:r>
              <a:rPr lang="en-US" altLang="zh-CN" sz="3200" b="1">
                <a:solidFill>
                  <a:srgbClr val="00529B"/>
                </a:solidFill>
                <a:latin typeface="微软雅黑" panose="020B0503020204020204" charset="-122"/>
                <a:ea typeface="微软雅黑" panose="020B0503020204020204" charset="-122"/>
                <a:cs typeface="Noto Sans SC"/>
                <a:sym typeface="Noto Sans SC"/>
              </a:rPr>
              <a:t>15</a:t>
            </a:r>
            <a:r>
              <a:rPr lang="zh-CN" altLang="en-US" sz="3200" b="1">
                <a:solidFill>
                  <a:srgbClr val="00529B"/>
                </a:solidFill>
                <a:latin typeface="微软雅黑" panose="020B0503020204020204" charset="-122"/>
                <a:ea typeface="微软雅黑" panose="020B0503020204020204" charset="-122"/>
                <a:cs typeface="Noto Sans SC"/>
                <a:sym typeface="Noto Sans SC"/>
              </a:rPr>
              <a:t>个）</a:t>
            </a:r>
            <a:endParaRPr lang="en-US" sz="3200" b="1" i="0" u="none" strike="noStrike">
              <a:solidFill>
                <a:srgbClr val="00529B"/>
              </a:solidFill>
              <a:latin typeface="微软雅黑" panose="020B0503020204020204" charset="-122"/>
              <a:ea typeface="微软雅黑" panose="020B0503020204020204" charset="-122"/>
              <a:cs typeface="Noto Sans SC"/>
              <a:sym typeface="Noto Sans SC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508000" y="699770"/>
          <a:ext cx="11110595" cy="606107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74065"/>
                <a:gridCol w="3353435"/>
                <a:gridCol w="6983095"/>
              </a:tblGrid>
              <a:tr h="3556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序号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29B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项目名称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29B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机会场景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29B">
                        <a:alpha val="100000"/>
                      </a:srgbClr>
                    </a:solidFill>
                  </a:tcPr>
                </a:tc>
              </a:tr>
              <a:tr h="380365">
                <a:tc>
                  <a:txBody>
                    <a:bodyPr rtlCol="0"/>
                    <a:lstStyle/>
                    <a:p>
                      <a:pPr marL="0" indent="0" algn="ctr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  <a:sym typeface="Noto Sans SC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土湾片区城市更新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l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招引社会资本参与老旧小区改造、智慧停车系统建设、社区商业运营。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380365">
                <a:tc>
                  <a:txBody>
                    <a:bodyPr rtlCol="0"/>
                    <a:lstStyle/>
                    <a:p>
                      <a:pPr marL="0" indent="0" algn="ctr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  <a:sym typeface="Noto Sans SC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9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三峡广场片区老旧街区转型提质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9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l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招引智慧停车解决方案、特色商业、沉浸式体验业态企业。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9">
                        <a:alpha val="100000"/>
                      </a:srgbClr>
                    </a:solidFill>
                  </a:tcPr>
                </a:tc>
              </a:tr>
              <a:tr h="380365">
                <a:tc>
                  <a:txBody>
                    <a:bodyPr rtlCol="0"/>
                    <a:lstStyle/>
                    <a:p>
                      <a:pPr marL="0" indent="0" algn="ctr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  <a:sym typeface="Noto Sans SC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科学城站片区开发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l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引进教育、医疗、文化等高端产业资源。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380365">
                <a:tc>
                  <a:txBody>
                    <a:bodyPr rtlCol="0"/>
                    <a:lstStyle/>
                    <a:p>
                      <a:pPr marL="0" indent="0" algn="ctr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  <a:sym typeface="Noto Sans SC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9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大学城北拓区开发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9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l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招引科技研发、科技办公、科技总部、孵化转化、科技服务企业以及商业综合体</a:t>
                      </a:r>
                      <a:r>
                        <a:rPr lang="zh-CN" alt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和</a:t>
                      </a: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高端住宅开发企业。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9">
                        <a:alpha val="100000"/>
                      </a:srgbClr>
                    </a:solidFill>
                  </a:tcPr>
                </a:tc>
              </a:tr>
              <a:tr h="380365">
                <a:tc>
                  <a:txBody>
                    <a:bodyPr rtlCol="0"/>
                    <a:lstStyle/>
                    <a:p>
                      <a:pPr marL="0" indent="0" algn="ctr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  <a:sym typeface="Noto Sans SC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沙坪坝（西部）文体中心建设项目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l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招引文化体育场馆运营、赛事活动策划企业。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380365">
                <a:tc>
                  <a:txBody>
                    <a:bodyPr rtlCol="0"/>
                    <a:lstStyle/>
                    <a:p>
                      <a:pPr marL="0" indent="0" algn="ctr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  <a:sym typeface="Noto Sans SC"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9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Noto Sans SC"/>
                        </a:rPr>
                        <a:t>歌乐山红岩文化旅游区5A景区建设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9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l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招引景区运营、旅游开发、文创产品开发企业。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9">
                        <a:alpha val="100000"/>
                      </a:srgbClr>
                    </a:solidFill>
                  </a:tcPr>
                </a:tc>
              </a:tr>
              <a:tr h="380365">
                <a:tc>
                  <a:txBody>
                    <a:bodyPr rtlCol="0"/>
                    <a:lstStyle/>
                    <a:p>
                      <a:pPr marL="0" indent="0" algn="ctr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  <a:sym typeface="Noto Sans SC"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模具中心地块高端住宅开发项目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l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招引品牌房企开发高品质居住社区。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380365">
                <a:tc>
                  <a:txBody>
                    <a:bodyPr rtlCol="0"/>
                    <a:lstStyle/>
                    <a:p>
                      <a:pPr marL="0" indent="0" algn="ctr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  <a:sym typeface="Noto Sans SC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9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新媒体大厦地块高端住宅开发项目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9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l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招引实力房企打造核心区地标性住宅项目。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9">
                        <a:alpha val="100000"/>
                      </a:srgbClr>
                    </a:solidFill>
                  </a:tcPr>
                </a:tc>
              </a:tr>
              <a:tr h="380365">
                <a:tc>
                  <a:txBody>
                    <a:bodyPr rtlCol="0"/>
                    <a:lstStyle/>
                    <a:p>
                      <a:pPr marL="0" indent="0" algn="ctr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  <a:sym typeface="Noto Sans SC"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杨家滩地块滨江商住综合体开发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l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招引商业综合体及高端住宅开发企业。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380365">
                <a:tc>
                  <a:txBody>
                    <a:bodyPr rtlCol="0"/>
                    <a:lstStyle/>
                    <a:p>
                      <a:pPr marL="0" indent="0" algn="ctr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  <a:sym typeface="Noto Sans SC"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9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Noto Sans SC"/>
                        </a:rPr>
                        <a:t>“寻光沙磁”磁器口外街商住综合体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9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l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招引大型酒店和写字楼运营商。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9">
                        <a:alpha val="100000"/>
                      </a:srgbClr>
                    </a:solidFill>
                  </a:tcPr>
                </a:tc>
              </a:tr>
              <a:tr h="380365">
                <a:tc>
                  <a:txBody>
                    <a:bodyPr rtlCol="0"/>
                    <a:lstStyle/>
                    <a:p>
                      <a:pPr marL="0" indent="0" algn="ctr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  <a:sym typeface="Noto Sans SC"/>
                        </a:rPr>
                        <a:t>11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中梁镇六和书院农文旅融合项目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l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招引酒店投资、农文旅运营企业参与改造提升与运营。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380365">
                <a:tc>
                  <a:txBody>
                    <a:bodyPr rtlCol="0"/>
                    <a:lstStyle/>
                    <a:p>
                      <a:pPr marL="0" indent="0" algn="ctr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  <a:sym typeface="Noto Sans SC"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9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庆丰湖农耕研学基地开发项目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9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l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招引农业种植、研学教育等社会资本合作开发。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9">
                        <a:alpha val="100000"/>
                      </a:srgbClr>
                    </a:solidFill>
                  </a:tcPr>
                </a:tc>
              </a:tr>
              <a:tr h="380365">
                <a:tc>
                  <a:txBody>
                    <a:bodyPr rtlCol="0"/>
                    <a:lstStyle/>
                    <a:p>
                      <a:pPr marL="0" indent="0" algn="ctr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  <a:sym typeface="Noto Sans SC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Noto Sans SC"/>
                        </a:rPr>
                        <a:t>轨道马家岩站场TOD综合开发项目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l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招引房企开发住宅，导入配套、教培、产业、餐饮、酒店、办公等多元业态。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380365">
                <a:tc>
                  <a:txBody>
                    <a:bodyPr rtlCol="0"/>
                    <a:lstStyle/>
                    <a:p>
                      <a:pPr marL="0" indent="0" algn="ctr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  <a:sym typeface="Noto Sans SC"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9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教师进修校印刷厂旧址文创商业改造项目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9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l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招引社会企业植入商业、休闲、艺术、活动设施，参与运营、维护、管理。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9">
                        <a:alpha val="100000"/>
                      </a:srgbClr>
                    </a:solidFill>
                  </a:tcPr>
                </a:tc>
              </a:tr>
              <a:tr h="380365">
                <a:tc>
                  <a:txBody>
                    <a:bodyPr rtlCol="0"/>
                    <a:lstStyle/>
                    <a:p>
                      <a:pPr marL="0" indent="0" algn="ctr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  <a:sym typeface="Noto Sans SC"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Noto Sans SC"/>
                        </a:rPr>
                        <a:t>“两江四岸”贯通工程滨江生态休闲带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l" eaLnBrk="1" fontAlgn="auto" latinLnBrk="0" hangingPunct="1">
                        <a:lnSpc>
                          <a:spcPts val="54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招引社会企业对沿线环境美化，植入商业、休闲、艺术、消费临时空间</a:t>
                      </a:r>
                      <a:r>
                        <a:rPr lang="zh-CN" alt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等</a:t>
                      </a:r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Noto Sans SC"/>
                          <a:sym typeface="Noto Sans SC"/>
                        </a:rPr>
                        <a:t>，参与运营、管理。</a:t>
                      </a:r>
                      <a:endParaRPr lang="en-US" sz="1200" b="0" i="0" u="none" strike="noStrike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Noto Sans SC"/>
                        <a:sym typeface="Noto Sans SC"/>
                      </a:endParaRPr>
                    </a:p>
                  </a:txBody>
                  <a:tcPr marL="101600" marR="101600" marT="101600" marB="10160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2218</Words>
  <Application>WPS 演示</Application>
  <PresentationFormat/>
  <Paragraphs>304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5</vt:i4>
      </vt:variant>
    </vt:vector>
  </HeadingPairs>
  <TitlesOfParts>
    <vt:vector size="18" baseType="lpstr">
      <vt:lpstr>Arial</vt:lpstr>
      <vt:lpstr>宋体</vt:lpstr>
      <vt:lpstr>Wingdings</vt:lpstr>
      <vt:lpstr>Arial</vt:lpstr>
      <vt:lpstr>微软雅黑</vt:lpstr>
      <vt:lpstr>Noto Sans SC</vt:lpstr>
      <vt:lpstr>ksdb</vt:lpstr>
      <vt:lpstr>Times New Roman</vt:lpstr>
      <vt:lpstr>Arial Unicode MS</vt:lpstr>
      <vt:lpstr>Office 主题​​</vt:lpstr>
      <vt:lpstr>默认主题</vt:lpstr>
      <vt:lpstr>1_默认主题</vt:lpstr>
      <vt:lpstr>2_默认主题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第街纺俗妆</cp:lastModifiedBy>
  <cp:revision>14</cp:revision>
  <dcterms:created xsi:type="dcterms:W3CDTF">2026-04-14T10:05:00Z</dcterms:created>
  <dcterms:modified xsi:type="dcterms:W3CDTF">2026-04-15T03:12:04Z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49B65FC81BCC464BBA0684887F654B2F_13</vt:lpwstr>
  </property>
</Properties>
</file>